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11"/>
  </p:notes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171"/>
    <a:srgbClr val="D4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06561-5F72-4122-AF29-8ED0E0695517}" v="11" dt="2022-05-23T09:03:11.048"/>
    <p1510:client id="{26E564FE-A90E-4CD4-B556-85F11DD085A5}" v="2748" dt="2022-05-23T12:25:48.918"/>
    <p1510:client id="{41E7D220-F526-461C-813C-94B6033117E1}" v="1911" dt="2022-05-23T21:20:58.441"/>
    <p1510:client id="{6F01D2DE-C776-4372-8B8C-ABA53F2238D3}" v="44" dt="2022-05-23T08:23:16.422"/>
    <p1510:client id="{73EC3F7F-34C9-451F-884C-832CE948B21F}" v="2" dt="2022-05-23T14:22:47.035"/>
    <p1510:client id="{77A09990-E055-42B8-BEA7-6E0342890E15}" v="1688" dt="2022-05-23T12:11:12.278"/>
    <p1510:client id="{7A82D850-E203-4EB3-9662-EBA586E04049}" v="13" dt="2022-05-23T21:19:29.415"/>
    <p1510:client id="{8168C995-BD95-4572-873E-5B6EB47763BC}" v="442" dt="2022-05-23T21:22:30.869"/>
    <p1510:client id="{8B2D5C7A-F7A5-4B9F-9F0E-F364F5082C11}" v="83" dt="2022-05-23T13:08:10.304"/>
    <p1510:client id="{DE36D1BE-BC22-4BA1-BCBD-3036A5A2CB56}" v="493" dt="2022-05-23T15:40:28.348"/>
    <p1510:client id="{F40BBB7F-98A6-4276-8706-D8E5A6746B3B}" v="51" dt="2022-05-23T15:36:42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9310D-C70B-4BD2-9E58-6110817A632E}" type="datetimeFigureOut">
              <a:t>23/05/2022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E98FB-640B-44C7-A689-F6F9B54C8FE4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6016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E98FB-640B-44C7-A689-F6F9B54C8FE4}" type="slidenum"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16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7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07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7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2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69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0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2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2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6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24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42" r:id="rId6"/>
    <p:sldLayoutId id="2147483847" r:id="rId7"/>
    <p:sldLayoutId id="2147483843" r:id="rId8"/>
    <p:sldLayoutId id="2147483844" r:id="rId9"/>
    <p:sldLayoutId id="2147483845" r:id="rId10"/>
    <p:sldLayoutId id="214748384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tteoFasulo/Paris-Euler/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ru.wikinews.org/wiki/%D0%A0%D0%BE%D1%81%D0%BA%D0%BE%D0%BC%D0%BD%D0%B0%D0%B4%D0%B7%D0%BE%D1%80_%D0%B7%D0%B0%D0%B1%D0%BB%D0%BE%D0%BA%D0%B8%D1%80%D0%BE%D0%B2%D0%B0%D0%BB_GitHub_%D0%B7%D0%B0_%C2%AB%D0%A1%D0%BF%D0%BE%D1%81%D0%BE%D0%B1%D1%8B_%D1%81%D0%B0%D0%BC%D0%BE%D1%83%D0%B1%D0%B8%D0%B9%D1%81%D1%82%D0%B2%D0%B0%C2%BB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learn.eduopen.org/eduopenv2/institution.ph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verbr.com.br/apps/em-nova-atualizacao-usuarios-do-moovit-podem-editar-informacoes-sobre-pontos-de-onibus-e-estacoes-de-trem-e-metro" TargetMode="External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olor Fill">
            <a:extLst>
              <a:ext uri="{FF2B5EF4-FFF2-40B4-BE49-F238E27FC236}">
                <a16:creationId xmlns:a16="http://schemas.microsoft.com/office/drawing/2014/main" id="{06FDC3C5-8431-45BA-A6F9-CFFCB567E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4" name="Group 45">
            <a:extLst>
              <a:ext uri="{FF2B5EF4-FFF2-40B4-BE49-F238E27FC236}">
                <a16:creationId xmlns:a16="http://schemas.microsoft.com/office/drawing/2014/main" id="{4F375F62-07E0-443B-9C48-A98235932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9089" y="-3532"/>
            <a:ext cx="4449863" cy="6861532"/>
            <a:chOff x="7739089" y="-3532"/>
            <a:chExt cx="4449863" cy="6861532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D3DE53-A5DD-4681-A623-D2ABA4F58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5951" y="1365822"/>
              <a:ext cx="819954" cy="995873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6" name="Oval 47">
              <a:extLst>
                <a:ext uri="{FF2B5EF4-FFF2-40B4-BE49-F238E27FC236}">
                  <a16:creationId xmlns:a16="http://schemas.microsoft.com/office/drawing/2014/main" id="{0B180B35-C330-4CE0-8539-329851544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F4DE9E-8700-47A1-B979-37CF4E27F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837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2" name="Freeform: Shape 49">
              <a:extLst>
                <a:ext uri="{FF2B5EF4-FFF2-40B4-BE49-F238E27FC236}">
                  <a16:creationId xmlns:a16="http://schemas.microsoft.com/office/drawing/2014/main" id="{8DA72DB4-0020-442C-A0F9-7320837E1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627" y="340461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75000"/>
                  <a:lumOff val="25000"/>
                </a:schemeClr>
              </a:fgClr>
              <a:bgClr>
                <a:schemeClr val="accent1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51" name="Graphic 9">
              <a:extLst>
                <a:ext uri="{FF2B5EF4-FFF2-40B4-BE49-F238E27FC236}">
                  <a16:creationId xmlns:a16="http://schemas.microsoft.com/office/drawing/2014/main" id="{BC11E757-F50F-4F18-9F0D-6DF406191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39089" y="-3532"/>
              <a:ext cx="3875603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3" name="Graphic 9">
              <a:extLst>
                <a:ext uri="{FF2B5EF4-FFF2-40B4-BE49-F238E27FC236}">
                  <a16:creationId xmlns:a16="http://schemas.microsoft.com/office/drawing/2014/main" id="{E8A144E7-745C-4BEF-AE3D-D714ABF11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862" y="556562"/>
              <a:ext cx="2681635" cy="268163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9">
              <a:extLst>
                <a:ext uri="{FF2B5EF4-FFF2-40B4-BE49-F238E27FC236}">
                  <a16:creationId xmlns:a16="http://schemas.microsoft.com/office/drawing/2014/main" id="{AE4696B9-5372-4006-B954-F44B5BDAA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55227" y="17974"/>
              <a:ext cx="3875605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28083" y="1074545"/>
            <a:ext cx="7310899" cy="608893"/>
          </a:xfrm>
        </p:spPr>
        <p:txBody>
          <a:bodyPr>
            <a:normAutofit/>
          </a:bodyPr>
          <a:lstStyle/>
          <a:p>
            <a:r>
              <a:rPr lang="de-DE" sz="3600" dirty="0">
                <a:latin typeface="Mangal"/>
                <a:ea typeface="+mj-lt"/>
                <a:cs typeface="+mj-lt"/>
              </a:rPr>
              <a:t>Île-de-France Public Transports</a:t>
            </a:r>
            <a:endParaRPr lang="de-DE" sz="3600" dirty="0">
              <a:latin typeface="Mangal"/>
              <a:cs typeface="Mangal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4782" y="1779696"/>
            <a:ext cx="3559877" cy="4603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800" b="1" dirty="0">
                <a:latin typeface="Mangal"/>
                <a:cs typeface="Mangal"/>
              </a:rPr>
              <a:t>Multi-</a:t>
            </a:r>
            <a:r>
              <a:rPr lang="de-DE" sz="1800" b="1" dirty="0" err="1">
                <a:latin typeface="Mangal"/>
                <a:cs typeface="Mangal"/>
              </a:rPr>
              <a:t>layer</a:t>
            </a:r>
            <a:r>
              <a:rPr lang="de-DE" sz="1800" b="1" dirty="0">
                <a:latin typeface="Mangal"/>
                <a:cs typeface="Mangal"/>
              </a:rPr>
              <a:t> Network Analysis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C0F792-E5E1-7209-FBDE-0767D7045376}"/>
              </a:ext>
            </a:extLst>
          </p:cNvPr>
          <p:cNvSpPr txBox="1"/>
          <p:nvPr/>
        </p:nvSpPr>
        <p:spPr>
          <a:xfrm>
            <a:off x="8577957" y="5097374"/>
            <a:ext cx="3131586" cy="1751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b="1" dirty="0">
                <a:solidFill>
                  <a:schemeClr val="tx1">
                    <a:lumMod val="95000"/>
                  </a:schemeClr>
                </a:solidFill>
                <a:latin typeface="Mangal"/>
                <a:cs typeface="Mangal"/>
              </a:rPr>
              <a:t>MATTEO FASULO</a:t>
            </a:r>
            <a:endParaRPr lang="en-US" dirty="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b="1" dirty="0">
                <a:solidFill>
                  <a:schemeClr val="tx1">
                    <a:lumMod val="95000"/>
                  </a:schemeClr>
                </a:solidFill>
                <a:latin typeface="Mangal"/>
                <a:cs typeface="Mangal"/>
              </a:rPr>
              <a:t>SIMONE FLAVIO PARIS</a:t>
            </a:r>
            <a:endParaRPr lang="en-US" dirty="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b="1" dirty="0">
                <a:solidFill>
                  <a:schemeClr val="tx1">
                    <a:lumMod val="95000"/>
                  </a:schemeClr>
                </a:solidFill>
                <a:latin typeface="Mangal"/>
                <a:cs typeface="Mangal"/>
              </a:rPr>
              <a:t>LORENZO BIANCHI</a:t>
            </a:r>
            <a:endParaRPr lang="en-US" dirty="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b="1" dirty="0">
                <a:solidFill>
                  <a:schemeClr val="tx1">
                    <a:lumMod val="95000"/>
                  </a:schemeClr>
                </a:solidFill>
                <a:latin typeface="Mangal"/>
                <a:cs typeface="Mangal"/>
              </a:rPr>
              <a:t>SIVOCCIA MATTEO</a:t>
            </a:r>
            <a:endParaRPr lang="en-US" dirty="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l"/>
            <a:endParaRPr lang="it-IT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9D2BA3-B7E1-3D3D-D730-E27BD0CE9482}"/>
              </a:ext>
            </a:extLst>
          </p:cNvPr>
          <p:cNvSpPr txBox="1"/>
          <p:nvPr/>
        </p:nvSpPr>
        <p:spPr>
          <a:xfrm>
            <a:off x="152401" y="356190"/>
            <a:ext cx="7005082" cy="718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de-DE" sz="4400" b="1" dirty="0" err="1">
                <a:latin typeface="Mangal"/>
                <a:cs typeface="Mangal"/>
              </a:rPr>
              <a:t>Social</a:t>
            </a:r>
            <a:r>
              <a:rPr lang="de-DE" sz="4400" b="1" dirty="0">
                <a:latin typeface="Mangal"/>
                <a:cs typeface="Mangal"/>
              </a:rPr>
              <a:t> Network Analysis</a:t>
            </a:r>
            <a:endParaRPr lang="it-IT" sz="4400" dirty="0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5A0D3E94-ABF1-B89E-2EAA-0BEBECA2C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20714" y="538890"/>
            <a:ext cx="2680281" cy="2703727"/>
          </a:xfrm>
          <a:prstGeom prst="rect">
            <a:avLst/>
          </a:prstGeom>
        </p:spPr>
      </p:pic>
      <p:pic>
        <p:nvPicPr>
          <p:cNvPr id="10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25219B74-C81A-3827-5978-B6893521B3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61" r="274" b="2930"/>
          <a:stretch/>
        </p:blipFill>
        <p:spPr>
          <a:xfrm>
            <a:off x="864782" y="2518897"/>
            <a:ext cx="5579019" cy="39829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Immagine 11">
            <a:extLst>
              <a:ext uri="{FF2B5EF4-FFF2-40B4-BE49-F238E27FC236}">
                <a16:creationId xmlns:a16="http://schemas.microsoft.com/office/drawing/2014/main" id="{56C8C37C-22B5-9278-CFE4-3E57BAB4A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19614" y="4059523"/>
            <a:ext cx="679049" cy="65975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911CA56-B38D-C41A-B216-1058896A9CC7}"/>
              </a:ext>
            </a:extLst>
          </p:cNvPr>
          <p:cNvSpPr txBox="1"/>
          <p:nvPr/>
        </p:nvSpPr>
        <p:spPr>
          <a:xfrm>
            <a:off x="8650713" y="4635929"/>
            <a:ext cx="10166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AE5B61-5726-A792-3728-9B4FC722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218" y="107399"/>
            <a:ext cx="2428202" cy="468005"/>
          </a:xfrm>
        </p:spPr>
        <p:txBody>
          <a:bodyPr>
            <a:noAutofit/>
          </a:bodyPr>
          <a:lstStyle/>
          <a:p>
            <a:r>
              <a:rPr lang="it-IT" sz="3100" b="1">
                <a:latin typeface="Mangal"/>
                <a:cs typeface="Mangal"/>
              </a:rPr>
              <a:t>Overview</a:t>
            </a:r>
            <a:endParaRPr lang="it-IT" sz="31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48B457-6D67-063F-3B4F-E0E0800D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790" y="3946101"/>
            <a:ext cx="4055741" cy="2208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it-IT" sz="2300" dirty="0">
                <a:latin typeface="Mangal"/>
                <a:cs typeface="Mangal"/>
              </a:rPr>
              <a:t>Struttura degli archi:</a:t>
            </a:r>
          </a:p>
          <a:p>
            <a:pPr algn="just"/>
            <a:r>
              <a:rPr lang="it-IT" sz="2300" b="1" dirty="0">
                <a:latin typeface="Mangal"/>
                <a:cs typeface="Mangal"/>
              </a:rPr>
              <a:t>Intra-</a:t>
            </a:r>
            <a:r>
              <a:rPr lang="it-IT" sz="2300" b="1" dirty="0" err="1">
                <a:latin typeface="Mangal"/>
                <a:cs typeface="Mangal"/>
              </a:rPr>
              <a:t>layer</a:t>
            </a:r>
            <a:endParaRPr lang="it-IT" sz="2300" b="1" dirty="0">
              <a:latin typeface="Mangal"/>
              <a:cs typeface="Mangal"/>
            </a:endParaRPr>
          </a:p>
          <a:p>
            <a:pPr algn="just"/>
            <a:r>
              <a:rPr lang="it-IT" sz="2300" b="1" dirty="0">
                <a:latin typeface="Mangal"/>
                <a:cs typeface="Mangal"/>
              </a:rPr>
              <a:t>Inter-</a:t>
            </a:r>
            <a:r>
              <a:rPr lang="it-IT" sz="2300" b="1" dirty="0" err="1">
                <a:latin typeface="Mangal"/>
                <a:cs typeface="Mangal"/>
              </a:rPr>
              <a:t>layer</a:t>
            </a:r>
            <a:endParaRPr lang="it-IT" sz="2300" b="1" dirty="0">
              <a:latin typeface="Mangal"/>
              <a:cs typeface="Mangal"/>
            </a:endParaRPr>
          </a:p>
        </p:txBody>
      </p:sp>
      <p:pic>
        <p:nvPicPr>
          <p:cNvPr id="4" name="Immagine 4" descr="Immagine che contiene testo, bigliettodavisita, busta&#10;&#10;Descrizione generata automaticamente">
            <a:extLst>
              <a:ext uri="{FF2B5EF4-FFF2-40B4-BE49-F238E27FC236}">
                <a16:creationId xmlns:a16="http://schemas.microsoft.com/office/drawing/2014/main" id="{AAE52498-9CA5-D487-97D9-980D8BB1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93" y="3945251"/>
            <a:ext cx="2620827" cy="22052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F47220-7039-F9C8-287C-29D784A8CB85}"/>
              </a:ext>
            </a:extLst>
          </p:cNvPr>
          <p:cNvSpPr txBox="1"/>
          <p:nvPr/>
        </p:nvSpPr>
        <p:spPr>
          <a:xfrm>
            <a:off x="603934" y="902945"/>
            <a:ext cx="580084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Mangal"/>
                <a:cs typeface="Mangal"/>
              </a:rPr>
              <a:t>Mezzi di trasporto analizzati:</a:t>
            </a:r>
          </a:p>
          <a:p>
            <a:endParaRPr lang="it-IT" sz="2400" dirty="0">
              <a:latin typeface="Mangal"/>
              <a:cs typeface="Mangal"/>
            </a:endParaRPr>
          </a:p>
          <a:p>
            <a:pPr marL="285750" indent="-285750">
              <a:buFont typeface="Arial"/>
              <a:buChar char="•"/>
            </a:pPr>
            <a:r>
              <a:rPr lang="it-IT" sz="2400" b="1" dirty="0">
                <a:latin typeface="Mangal"/>
                <a:cs typeface="Mangal"/>
              </a:rPr>
              <a:t>Metro</a:t>
            </a:r>
          </a:p>
          <a:p>
            <a:pPr marL="285750" indent="-285750">
              <a:buFont typeface="Arial"/>
              <a:buChar char="•"/>
            </a:pPr>
            <a:r>
              <a:rPr lang="it-IT" sz="2400" b="1" dirty="0">
                <a:latin typeface="Mangal"/>
                <a:cs typeface="Mangal"/>
              </a:rPr>
              <a:t>Treni</a:t>
            </a:r>
          </a:p>
          <a:p>
            <a:pPr marL="285750" indent="-285750">
              <a:buFont typeface="Arial"/>
              <a:buChar char="•"/>
            </a:pPr>
            <a:r>
              <a:rPr lang="it-IT" sz="2400" b="1" dirty="0">
                <a:latin typeface="Mangal"/>
                <a:cs typeface="Mangal"/>
              </a:rPr>
              <a:t>Tram</a:t>
            </a:r>
          </a:p>
          <a:p>
            <a:pPr marL="285750" indent="-285750">
              <a:buFont typeface="Arial"/>
              <a:buChar char="•"/>
            </a:pPr>
            <a:r>
              <a:rPr lang="it-IT" sz="2400" b="1" dirty="0">
                <a:latin typeface="Mangal"/>
                <a:cs typeface="Mangal"/>
              </a:rPr>
              <a:t>Strade</a:t>
            </a:r>
          </a:p>
        </p:txBody>
      </p:sp>
      <p:pic>
        <p:nvPicPr>
          <p:cNvPr id="5" name="Immagine 5" descr="Immagine che contiene mappa&#10;&#10;Descrizione generata automaticamente">
            <a:extLst>
              <a:ext uri="{FF2B5EF4-FFF2-40B4-BE49-F238E27FC236}">
                <a16:creationId xmlns:a16="http://schemas.microsoft.com/office/drawing/2014/main" id="{BFA4058D-75A2-C954-E1A5-C5EA50FA6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441"/>
          <a:stretch/>
        </p:blipFill>
        <p:spPr>
          <a:xfrm>
            <a:off x="5292153" y="987254"/>
            <a:ext cx="2516204" cy="21399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ttangolo ad angolo ripiegato 6">
            <a:extLst>
              <a:ext uri="{FF2B5EF4-FFF2-40B4-BE49-F238E27FC236}">
                <a16:creationId xmlns:a16="http://schemas.microsoft.com/office/drawing/2014/main" id="{0929EB33-0E9C-954E-A495-19811047DF31}"/>
              </a:ext>
            </a:extLst>
          </p:cNvPr>
          <p:cNvSpPr/>
          <p:nvPr/>
        </p:nvSpPr>
        <p:spPr>
          <a:xfrm>
            <a:off x="11210305" y="369123"/>
            <a:ext cx="613558" cy="613558"/>
          </a:xfrm>
          <a:prstGeom prst="foldedCorner">
            <a:avLst/>
          </a:prstGeom>
          <a:solidFill>
            <a:srgbClr val="EB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64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48B457-6D67-063F-3B4F-E0E0800D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8" y="796550"/>
            <a:ext cx="8077943" cy="138943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>
              <a:buNone/>
            </a:pPr>
            <a:r>
              <a:rPr lang="it-IT" sz="2300" dirty="0">
                <a:latin typeface="Mangal" panose="02040503050203030202" pitchFamily="18" charset="0"/>
                <a:cs typeface="Mangal" panose="02040503050203030202" pitchFamily="18" charset="0"/>
              </a:rPr>
              <a:t>L'analisi dei collegamenti delle linee del trasporto pubblico può aiutare a migliorare e monitorare il traffico cittadino, infatti solitamente le persone a Parigi trascorrono sui mezzi pubblici un tempo medio di </a:t>
            </a:r>
            <a:r>
              <a:rPr lang="it-IT" sz="2300" b="1" dirty="0">
                <a:latin typeface="Mangal" panose="02040503050203030202" pitchFamily="18" charset="0"/>
                <a:cs typeface="Mangal" panose="02040503050203030202" pitchFamily="18" charset="0"/>
              </a:rPr>
              <a:t>50 minuti</a:t>
            </a:r>
            <a:r>
              <a:rPr lang="it-IT" sz="2300" dirty="0">
                <a:latin typeface="Mangal" panose="02040503050203030202" pitchFamily="18" charset="0"/>
                <a:cs typeface="Mangal" panose="02040503050203030202" pitchFamily="18" charset="0"/>
              </a:rPr>
              <a:t>.</a:t>
            </a:r>
            <a:endParaRPr lang="it-IT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>
              <a:buNone/>
            </a:pPr>
            <a:endParaRPr lang="it-IT" sz="2200" dirty="0">
              <a:latin typeface="Bembo"/>
            </a:endParaRPr>
          </a:p>
        </p:txBody>
      </p:sp>
      <p:pic>
        <p:nvPicPr>
          <p:cNvPr id="4" name="Elemento grafico 4" descr="Clessidra finita con riempimento a tinta unita">
            <a:extLst>
              <a:ext uri="{FF2B5EF4-FFF2-40B4-BE49-F238E27FC236}">
                <a16:creationId xmlns:a16="http://schemas.microsoft.com/office/drawing/2014/main" id="{78216B97-81D8-B450-9421-93EE5E89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1" y="2569368"/>
            <a:ext cx="853587" cy="815487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59729617-22D0-D239-C1DC-875614DC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83" y="3564663"/>
            <a:ext cx="676275" cy="666750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209E6A91-C2AA-4C16-39B9-E6FAC930F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68" y="4429491"/>
            <a:ext cx="802481" cy="812006"/>
          </a:xfrm>
          <a:prstGeom prst="rect">
            <a:avLst/>
          </a:prstGeom>
        </p:spPr>
      </p:pic>
      <p:pic>
        <p:nvPicPr>
          <p:cNvPr id="7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A952B221-F023-B524-94FA-2744D0ADD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52" y="5313485"/>
            <a:ext cx="926671" cy="9034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4EC06B-72FB-2690-6165-3B95F23C37A6}"/>
              </a:ext>
            </a:extLst>
          </p:cNvPr>
          <p:cNvSpPr txBox="1"/>
          <p:nvPr/>
        </p:nvSpPr>
        <p:spPr>
          <a:xfrm>
            <a:off x="1485900" y="2590249"/>
            <a:ext cx="671988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dirty="0">
                <a:latin typeface="Mangal" panose="02040503050203030202" pitchFamily="18" charset="0"/>
                <a:cs typeface="Mangal" panose="02040503050203030202" pitchFamily="18" charset="0"/>
              </a:rPr>
              <a:t>Il tempo medio di attesa nelle stazioni è di </a:t>
            </a:r>
            <a:r>
              <a:rPr lang="it-IT" sz="2200" b="1" dirty="0">
                <a:latin typeface="Mangal" panose="02040503050203030202" pitchFamily="18" charset="0"/>
                <a:cs typeface="Mangal" panose="02040503050203030202" pitchFamily="18" charset="0"/>
              </a:rPr>
              <a:t>11 minuti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A69104-E230-AC4C-672C-4A071E3BCE28}"/>
              </a:ext>
            </a:extLst>
          </p:cNvPr>
          <p:cNvSpPr txBox="1"/>
          <p:nvPr/>
        </p:nvSpPr>
        <p:spPr>
          <a:xfrm>
            <a:off x="1485900" y="3459774"/>
            <a:ext cx="621982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dirty="0">
                <a:latin typeface="Mangal" panose="02040503050203030202" pitchFamily="18" charset="0"/>
                <a:cs typeface="Mangal" panose="02040503050203030202" pitchFamily="18" charset="0"/>
              </a:rPr>
              <a:t>Solitamente le persone percorrono </a:t>
            </a:r>
            <a:r>
              <a:rPr lang="it-IT" sz="2200" b="1" dirty="0">
                <a:latin typeface="Mangal" panose="02040503050203030202" pitchFamily="18" charset="0"/>
                <a:cs typeface="Mangal" panose="02040503050203030202" pitchFamily="18" charset="0"/>
              </a:rPr>
              <a:t>9.9 km</a:t>
            </a:r>
            <a:r>
              <a:rPr lang="it-IT" sz="2200" dirty="0">
                <a:latin typeface="Mangal" panose="02040503050203030202" pitchFamily="18" charset="0"/>
                <a:cs typeface="Mangal" panose="02040503050203030202" pitchFamily="18" charset="0"/>
              </a:rPr>
              <a:t> con i mezzi pubblici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6AAE1413-CE53-B280-BB57-CA89ABAF669B}"/>
              </a:ext>
            </a:extLst>
          </p:cNvPr>
          <p:cNvSpPr txBox="1">
            <a:spLocks/>
          </p:cNvSpPr>
          <p:nvPr/>
        </p:nvSpPr>
        <p:spPr>
          <a:xfrm>
            <a:off x="8529638" y="1298"/>
            <a:ext cx="2913012" cy="587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>
                <a:latin typeface="Mangal"/>
                <a:ea typeface="+mj-lt"/>
                <a:cs typeface="+mj-lt"/>
              </a:rPr>
              <a:t>Insights</a:t>
            </a:r>
            <a:endParaRPr lang="it-IT" sz="3100">
              <a:latin typeface="Mangal"/>
              <a:cs typeface="Mang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DC886B-7A1D-B8AD-50E2-16F6883B9890}"/>
              </a:ext>
            </a:extLst>
          </p:cNvPr>
          <p:cNvSpPr txBox="1"/>
          <p:nvPr/>
        </p:nvSpPr>
        <p:spPr>
          <a:xfrm>
            <a:off x="1485900" y="4281853"/>
            <a:ext cx="671988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dirty="0">
                <a:latin typeface="Mangal" panose="02040503050203030202" pitchFamily="18" charset="0"/>
                <a:cs typeface="Mangal" panose="02040503050203030202" pitchFamily="18" charset="0"/>
              </a:rPr>
              <a:t>Il </a:t>
            </a:r>
            <a:r>
              <a:rPr lang="it-IT" sz="2200" b="1" dirty="0">
                <a:latin typeface="Mangal" panose="02040503050203030202" pitchFamily="18" charset="0"/>
                <a:cs typeface="Mangal" panose="02040503050203030202" pitchFamily="18" charset="0"/>
              </a:rPr>
              <a:t>24%</a:t>
            </a:r>
            <a:r>
              <a:rPr lang="it-IT" sz="2200" dirty="0">
                <a:latin typeface="Mangal" panose="02040503050203030202" pitchFamily="18" charset="0"/>
                <a:cs typeface="Mangal" panose="02040503050203030202" pitchFamily="18" charset="0"/>
              </a:rPr>
              <a:t> di degli utilizzatori del trasporto pubblico non effettua cambi di linea (ad esempio da treno a metro)</a:t>
            </a:r>
            <a:r>
              <a:rPr lang="it-IT" sz="2200" dirty="0"/>
              <a:t> 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52D432-1338-ED1D-D11C-AF7CEE56E84C}"/>
              </a:ext>
            </a:extLst>
          </p:cNvPr>
          <p:cNvSpPr txBox="1"/>
          <p:nvPr/>
        </p:nvSpPr>
        <p:spPr>
          <a:xfrm>
            <a:off x="1485900" y="5429357"/>
            <a:ext cx="621982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dirty="0">
                <a:latin typeface="Mangal" panose="02040503050203030202" pitchFamily="18" charset="0"/>
                <a:cs typeface="Mangal" panose="02040503050203030202" pitchFamily="18" charset="0"/>
              </a:rPr>
              <a:t>La distanza media percorsa a piedi durante uno spostamento in città è di </a:t>
            </a:r>
            <a:r>
              <a:rPr lang="it-IT" sz="2200" b="1" dirty="0">
                <a:latin typeface="Mangal" panose="02040503050203030202" pitchFamily="18" charset="0"/>
                <a:cs typeface="Mangal" panose="02040503050203030202" pitchFamily="18" charset="0"/>
              </a:rPr>
              <a:t>820 m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A2CB76E-3CAD-DFC7-1A57-F71CCCEE5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006635" y="1206477"/>
            <a:ext cx="1959017" cy="1959017"/>
          </a:xfrm>
          <a:prstGeom prst="rect">
            <a:avLst/>
          </a:prstGeom>
        </p:spPr>
      </p:pic>
      <p:pic>
        <p:nvPicPr>
          <p:cNvPr id="2" name="Immagine 10" descr="Eiffel tower in the Shape of France Vector Clipart image - Free stock ...">
            <a:extLst>
              <a:ext uri="{FF2B5EF4-FFF2-40B4-BE49-F238E27FC236}">
                <a16:creationId xmlns:a16="http://schemas.microsoft.com/office/drawing/2014/main" id="{183519CC-A487-EF56-593A-B383A5D15F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349" t="4982" r="8362" b="7117"/>
          <a:stretch/>
        </p:blipFill>
        <p:spPr>
          <a:xfrm>
            <a:off x="8724900" y="4467797"/>
            <a:ext cx="2523365" cy="2360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ttangolo smussato 15">
            <a:extLst>
              <a:ext uri="{FF2B5EF4-FFF2-40B4-BE49-F238E27FC236}">
                <a16:creationId xmlns:a16="http://schemas.microsoft.com/office/drawing/2014/main" id="{DCD38EB1-142B-99BB-3088-30E6E227C9F3}"/>
              </a:ext>
            </a:extLst>
          </p:cNvPr>
          <p:cNvSpPr/>
          <p:nvPr/>
        </p:nvSpPr>
        <p:spPr>
          <a:xfrm>
            <a:off x="11248264" y="294986"/>
            <a:ext cx="700847" cy="778009"/>
          </a:xfrm>
          <a:prstGeom prst="bevel">
            <a:avLst/>
          </a:prstGeom>
          <a:solidFill>
            <a:srgbClr val="EB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76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8" grpId="0"/>
      <p:bldP spid="9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AE5B61-5726-A792-3728-9B4FC722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931" y="40864"/>
            <a:ext cx="2158333" cy="577921"/>
          </a:xfrm>
        </p:spPr>
        <p:txBody>
          <a:bodyPr>
            <a:normAutofit/>
          </a:bodyPr>
          <a:lstStyle/>
          <a:p>
            <a:r>
              <a:rPr lang="it-IT" sz="3100">
                <a:latin typeface="Mangal"/>
                <a:cs typeface="Mangal"/>
              </a:rPr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48B457-6D67-063F-3B4F-E0E0800D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629663"/>
            <a:ext cx="5289755" cy="2451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it-IT" sz="2300">
                <a:latin typeface="Mangal"/>
                <a:cs typeface="Mangal"/>
              </a:rPr>
              <a:t>Sono stati incrociati i dataset da: </a:t>
            </a:r>
            <a:endParaRPr lang="it-IT">
              <a:latin typeface="Mangal"/>
              <a:cs typeface="Mangal"/>
            </a:endParaRPr>
          </a:p>
          <a:p>
            <a:r>
              <a:rPr lang="it-IT" sz="2300" b="1" err="1">
                <a:latin typeface="Mangal"/>
                <a:cs typeface="Mangal"/>
              </a:rPr>
              <a:t>OpenStreetMap</a:t>
            </a:r>
            <a:r>
              <a:rPr lang="it-IT" sz="2300">
                <a:latin typeface="Mangal"/>
                <a:cs typeface="Mangal"/>
              </a:rPr>
              <a:t> </a:t>
            </a:r>
            <a:endParaRPr lang="it-IT">
              <a:latin typeface="Mangal"/>
              <a:cs typeface="Mangal"/>
            </a:endParaRPr>
          </a:p>
          <a:p>
            <a:r>
              <a:rPr lang="it-IT" sz="2300" b="1">
                <a:latin typeface="Mangal"/>
                <a:cs typeface="Mangal"/>
              </a:rPr>
              <a:t>IGN</a:t>
            </a:r>
            <a:r>
              <a:rPr lang="it-IT" sz="2300">
                <a:latin typeface="Mangal"/>
                <a:cs typeface="Mangal"/>
              </a:rPr>
              <a:t> (</a:t>
            </a:r>
            <a:r>
              <a:rPr lang="it-IT" sz="2300">
                <a:latin typeface="Mangal"/>
                <a:ea typeface="+mn-lt"/>
                <a:cs typeface="Mangal"/>
              </a:rPr>
              <a:t>The National Institute of Geographic and </a:t>
            </a:r>
            <a:r>
              <a:rPr lang="it-IT" sz="2300" err="1">
                <a:latin typeface="Mangal"/>
                <a:ea typeface="+mn-lt"/>
                <a:cs typeface="Mangal"/>
              </a:rPr>
              <a:t>Forest</a:t>
            </a:r>
            <a:r>
              <a:rPr lang="it-IT" sz="2300">
                <a:latin typeface="Mangal"/>
                <a:ea typeface="+mn-lt"/>
                <a:cs typeface="Mangal"/>
              </a:rPr>
              <a:t> Information</a:t>
            </a:r>
            <a:r>
              <a:rPr lang="it-IT" sz="2300">
                <a:latin typeface="Mangal"/>
                <a:cs typeface="Mangal"/>
              </a:rPr>
              <a:t>).</a:t>
            </a:r>
            <a:endParaRPr lang="it-IT">
              <a:latin typeface="Mangal"/>
              <a:cs typeface="Mangal"/>
            </a:endParaRPr>
          </a:p>
          <a:p>
            <a:pPr>
              <a:buNone/>
            </a:pPr>
            <a:endParaRPr lang="it-IT"/>
          </a:p>
        </p:txBody>
      </p: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01F0C0F-83CF-02A6-8D66-AA3E7D98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9" y="620810"/>
            <a:ext cx="2105188" cy="5330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EA1B1C-A078-DF04-2D91-F67A96026A08}"/>
              </a:ext>
            </a:extLst>
          </p:cNvPr>
          <p:cNvSpPr txBox="1"/>
          <p:nvPr/>
        </p:nvSpPr>
        <p:spPr>
          <a:xfrm>
            <a:off x="325868" y="3070792"/>
            <a:ext cx="6755080" cy="25699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300" b="1" err="1">
                <a:latin typeface="Mangal"/>
                <a:cs typeface="Mangal"/>
              </a:rPr>
              <a:t>GeoJSON</a:t>
            </a:r>
            <a:r>
              <a:rPr lang="it-IT" sz="2300" b="1">
                <a:latin typeface="Mangal"/>
                <a:cs typeface="Mangal"/>
              </a:rPr>
              <a:t> </a:t>
            </a:r>
            <a:r>
              <a:rPr lang="it-IT" sz="2300">
                <a:latin typeface="Mangal"/>
                <a:cs typeface="Mangal"/>
              </a:rPr>
              <a:t>file comprensivo di:</a:t>
            </a:r>
          </a:p>
          <a:p>
            <a:pPr marL="342900" indent="-342900">
              <a:buFont typeface="Arial"/>
              <a:buChar char="•"/>
            </a:pPr>
            <a:r>
              <a:rPr lang="it-IT" sz="2300">
                <a:latin typeface="Mangal"/>
                <a:cs typeface="Mangal"/>
              </a:rPr>
              <a:t>ID Nodo</a:t>
            </a:r>
          </a:p>
          <a:p>
            <a:pPr marL="342900" indent="-342900">
              <a:buFont typeface="Arial"/>
              <a:buChar char="•"/>
            </a:pPr>
            <a:r>
              <a:rPr lang="it-IT" sz="2300">
                <a:latin typeface="Mangal"/>
                <a:cs typeface="Mangal"/>
              </a:rPr>
              <a:t>Coordinate</a:t>
            </a:r>
          </a:p>
          <a:p>
            <a:pPr marL="800100" lvl="1" indent="-342900">
              <a:buFont typeface="Arial"/>
              <a:buChar char="•"/>
            </a:pPr>
            <a:r>
              <a:rPr lang="it-IT" sz="2300">
                <a:latin typeface="Mangal"/>
                <a:cs typeface="Mangal"/>
              </a:rPr>
              <a:t>Point</a:t>
            </a:r>
          </a:p>
          <a:p>
            <a:pPr marL="800100" lvl="1" indent="-342900">
              <a:buFont typeface="Arial"/>
              <a:buChar char="•"/>
            </a:pPr>
            <a:r>
              <a:rPr lang="it-IT" sz="2300" err="1">
                <a:latin typeface="Mangal"/>
                <a:cs typeface="Mangal"/>
              </a:rPr>
              <a:t>LineString</a:t>
            </a:r>
          </a:p>
          <a:p>
            <a:pPr marL="342900" indent="-342900">
              <a:buFont typeface="Arial"/>
              <a:buChar char="•"/>
            </a:pPr>
            <a:r>
              <a:rPr lang="it-IT" sz="2300">
                <a:latin typeface="Mangal"/>
                <a:cs typeface="Mangal"/>
              </a:rPr>
              <a:t>Network Layer</a:t>
            </a:r>
          </a:p>
          <a:p>
            <a:pPr marL="342900" indent="-342900">
              <a:buFont typeface="Arial"/>
              <a:buChar char="•"/>
            </a:pPr>
            <a:r>
              <a:rPr lang="it-IT" sz="2300">
                <a:latin typeface="Mangal"/>
                <a:cs typeface="Mangal"/>
              </a:rPr>
              <a:t>Database di riferimento</a:t>
            </a:r>
          </a:p>
        </p:txBody>
      </p:sp>
      <p:sp>
        <p:nvSpPr>
          <p:cNvPr id="5" name="Disco magnetico 4">
            <a:extLst>
              <a:ext uri="{FF2B5EF4-FFF2-40B4-BE49-F238E27FC236}">
                <a16:creationId xmlns:a16="http://schemas.microsoft.com/office/drawing/2014/main" id="{6426853E-CA85-747D-D4D2-DC848BE4CCBB}"/>
              </a:ext>
            </a:extLst>
          </p:cNvPr>
          <p:cNvSpPr/>
          <p:nvPr/>
        </p:nvSpPr>
        <p:spPr>
          <a:xfrm>
            <a:off x="11160825" y="480416"/>
            <a:ext cx="860961" cy="583870"/>
          </a:xfrm>
          <a:prstGeom prst="flowChartMagneticDisk">
            <a:avLst/>
          </a:prstGeom>
          <a:solidFill>
            <a:srgbClr val="EB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12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AE5B61-5726-A792-3728-9B4FC722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932" y="-295585"/>
            <a:ext cx="3508882" cy="930648"/>
          </a:xfrm>
        </p:spPr>
        <p:txBody>
          <a:bodyPr>
            <a:normAutofit/>
          </a:bodyPr>
          <a:lstStyle/>
          <a:p>
            <a:r>
              <a:rPr lang="it-IT" sz="3100">
                <a:latin typeface="Mangal"/>
                <a:cs typeface="Mangal"/>
              </a:rPr>
              <a:t>Heatmap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282A54E1-57CB-4EBD-5B35-13879325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28" y="1688244"/>
            <a:ext cx="6499123" cy="3257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BC3AEE-CDA6-5551-8358-B3DB35C45F0E}"/>
              </a:ext>
            </a:extLst>
          </p:cNvPr>
          <p:cNvSpPr txBox="1"/>
          <p:nvPr/>
        </p:nvSpPr>
        <p:spPr>
          <a:xfrm>
            <a:off x="568037" y="637308"/>
            <a:ext cx="755270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ea typeface="+mn-lt"/>
                <a:cs typeface="+mn-lt"/>
              </a:rPr>
              <a:t>Un'ulteriore analisi fatta sul dataset è stato il plot di una </a:t>
            </a:r>
            <a:r>
              <a:rPr lang="it-IT" sz="2000" b="1" dirty="0" err="1">
                <a:ea typeface="+mn-lt"/>
                <a:cs typeface="+mn-lt"/>
              </a:rPr>
              <a:t>heatmap</a:t>
            </a:r>
            <a:r>
              <a:rPr lang="it-IT" sz="2000" b="1" dirty="0">
                <a:ea typeface="+mn-lt"/>
                <a:cs typeface="+mn-lt"/>
              </a:rPr>
              <a:t> </a:t>
            </a:r>
            <a:r>
              <a:rPr lang="it-IT" sz="2000" dirty="0">
                <a:ea typeface="+mn-lt"/>
                <a:cs typeface="+mn-lt"/>
              </a:rPr>
              <a:t>con la quale si possono notare i maggiori punti di concentrazione distribuiti su tutta la mappa. </a:t>
            </a:r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3726C4-F647-45EF-3BF8-3E4A719AA84C}"/>
              </a:ext>
            </a:extLst>
          </p:cNvPr>
          <p:cNvSpPr txBox="1"/>
          <p:nvPr/>
        </p:nvSpPr>
        <p:spPr>
          <a:xfrm>
            <a:off x="701016" y="5391768"/>
            <a:ext cx="75626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ea typeface="+mn-lt"/>
                <a:cs typeface="+mn-lt"/>
              </a:rPr>
              <a:t>Possiamo notare che i punti con maggiore densità sono localizzati solitamente vicino ponti, strade principali, musei o sale congressi. E' proprio in queste zone che si possono trovare stazioni per cambiare mezzo di trasporto.</a:t>
            </a:r>
            <a:endParaRPr lang="it-IT" sz="2000"/>
          </a:p>
        </p:txBody>
      </p:sp>
      <p:sp>
        <p:nvSpPr>
          <p:cNvPr id="3" name="Sole 2">
            <a:extLst>
              <a:ext uri="{FF2B5EF4-FFF2-40B4-BE49-F238E27FC236}">
                <a16:creationId xmlns:a16="http://schemas.microsoft.com/office/drawing/2014/main" id="{DBC5AA6F-4964-0233-7A41-207F92549E9C}"/>
              </a:ext>
            </a:extLst>
          </p:cNvPr>
          <p:cNvSpPr/>
          <p:nvPr/>
        </p:nvSpPr>
        <p:spPr>
          <a:xfrm>
            <a:off x="11012383" y="329539"/>
            <a:ext cx="910441" cy="910441"/>
          </a:xfrm>
          <a:prstGeom prst="su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28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AE5B61-5726-A792-3728-9B4FC722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685" y="-345066"/>
            <a:ext cx="1826544" cy="930648"/>
          </a:xfrm>
        </p:spPr>
        <p:txBody>
          <a:bodyPr>
            <a:normAutofit/>
          </a:bodyPr>
          <a:lstStyle/>
          <a:p>
            <a:r>
              <a:rPr lang="it-IT" sz="3100">
                <a:latin typeface="Mangal"/>
                <a:cs typeface="Mangal"/>
              </a:rPr>
              <a:t>Analisi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48B457-6D67-063F-3B4F-E0E0800D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42" y="583903"/>
            <a:ext cx="7535028" cy="13037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it-IT" dirty="0">
                <a:latin typeface="Mangal"/>
                <a:ea typeface="+mn-lt"/>
                <a:cs typeface="Mangal"/>
              </a:rPr>
              <a:t>La prima parte delle analisi riguarda la distribuzione di nodi </a:t>
            </a:r>
            <a:r>
              <a:rPr lang="it-IT">
                <a:latin typeface="Mangal"/>
                <a:ea typeface="+mn-lt"/>
                <a:cs typeface="Mangal"/>
              </a:rPr>
              <a:t>ed </a:t>
            </a:r>
            <a:r>
              <a:rPr lang="it-IT" dirty="0" err="1">
                <a:latin typeface="Mangal"/>
                <a:ea typeface="+mn-lt"/>
                <a:cs typeface="Mangal"/>
              </a:rPr>
              <a:t>edge</a:t>
            </a:r>
            <a:r>
              <a:rPr lang="it-IT" dirty="0">
                <a:latin typeface="Mangal"/>
                <a:ea typeface="+mn-lt"/>
                <a:cs typeface="Mangal"/>
              </a:rPr>
              <a:t> tra i vari livelli. Questa distribuzione è stata rappresentata mediante l'uso di </a:t>
            </a:r>
            <a:r>
              <a:rPr lang="it-IT" dirty="0" err="1">
                <a:latin typeface="Mangal"/>
                <a:ea typeface="+mn-lt"/>
                <a:cs typeface="Mangal"/>
              </a:rPr>
              <a:t>piechart</a:t>
            </a:r>
            <a:r>
              <a:rPr lang="it-IT" dirty="0">
                <a:latin typeface="Mangal"/>
                <a:ea typeface="+mn-lt"/>
                <a:cs typeface="Mangal"/>
              </a:rPr>
              <a:t> per osservare la frequenza relativa delle diverse network</a:t>
            </a:r>
            <a:r>
              <a:rPr lang="it-IT">
                <a:latin typeface="Mangal"/>
                <a:ea typeface="+mn-lt"/>
                <a:cs typeface="Mangal"/>
              </a:rPr>
              <a:t>.</a:t>
            </a:r>
            <a:r>
              <a:rPr lang="it-IT" dirty="0">
                <a:latin typeface="Mangal"/>
                <a:ea typeface="+mn-lt"/>
                <a:cs typeface="Mangal"/>
              </a:rPr>
              <a:t> </a:t>
            </a:r>
            <a:endParaRPr lang="it-IT" dirty="0">
              <a:latin typeface="Mangal"/>
              <a:cs typeface="Mangal"/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8A41AC4A-C722-4288-B812-A2C501EF5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4" r="-300" b="9542"/>
          <a:stretch/>
        </p:blipFill>
        <p:spPr>
          <a:xfrm>
            <a:off x="4523642" y="2374063"/>
            <a:ext cx="3648626" cy="2596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903F14-8ACA-7644-037B-94AFA62C40D9}"/>
              </a:ext>
            </a:extLst>
          </p:cNvPr>
          <p:cNvSpPr txBox="1"/>
          <p:nvPr/>
        </p:nvSpPr>
        <p:spPr>
          <a:xfrm>
            <a:off x="365605" y="5169876"/>
            <a:ext cx="754435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Mangal"/>
                <a:cs typeface="Mangal"/>
              </a:rPr>
              <a:t>Un aspetto interessante che si può evincere da questi due grafici è che gli </a:t>
            </a:r>
            <a:r>
              <a:rPr lang="it-IT" sz="2000" dirty="0" err="1">
                <a:latin typeface="Mangal"/>
                <a:cs typeface="Mangal"/>
              </a:rPr>
              <a:t>edge</a:t>
            </a:r>
            <a:r>
              <a:rPr lang="it-IT" sz="2000" dirty="0">
                <a:latin typeface="Mangal"/>
                <a:cs typeface="Mangal"/>
              </a:rPr>
              <a:t> cross-</a:t>
            </a:r>
            <a:r>
              <a:rPr lang="it-IT" sz="2000" dirty="0" err="1">
                <a:latin typeface="Mangal"/>
                <a:cs typeface="Mangal"/>
              </a:rPr>
              <a:t>layer</a:t>
            </a:r>
            <a:r>
              <a:rPr lang="it-IT" sz="2000" dirty="0">
                <a:latin typeface="Mangal"/>
                <a:cs typeface="Mangal"/>
              </a:rPr>
              <a:t> rappresentano il 15%, ciò vuol dire che ci sono molti punti di snodo in cui è possibile switchare da un mezzo a un altro. </a:t>
            </a:r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84EB20D4-7253-92F7-C958-43C50C7A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2" y="2374063"/>
            <a:ext cx="3649784" cy="25983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30A544-6149-A8FA-2249-AA6B118D4B4D}"/>
              </a:ext>
            </a:extLst>
          </p:cNvPr>
          <p:cNvSpPr txBox="1"/>
          <p:nvPr/>
        </p:nvSpPr>
        <p:spPr>
          <a:xfrm>
            <a:off x="2933205" y="4526477"/>
            <a:ext cx="922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 err="1">
                <a:solidFill>
                  <a:schemeClr val="bg1"/>
                </a:solidFill>
              </a:rPr>
              <a:t>Nodes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92AA87B-FBFA-56E0-9FE8-9D802DF71481}"/>
              </a:ext>
            </a:extLst>
          </p:cNvPr>
          <p:cNvSpPr txBox="1"/>
          <p:nvPr/>
        </p:nvSpPr>
        <p:spPr>
          <a:xfrm>
            <a:off x="7247906" y="4496789"/>
            <a:ext cx="922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 err="1">
                <a:solidFill>
                  <a:schemeClr val="bg1"/>
                </a:solidFill>
              </a:rPr>
              <a:t>Edges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Cerchio vuoto 9">
            <a:extLst>
              <a:ext uri="{FF2B5EF4-FFF2-40B4-BE49-F238E27FC236}">
                <a16:creationId xmlns:a16="http://schemas.microsoft.com/office/drawing/2014/main" id="{0D5229B9-59AC-7F0E-D500-9E68452A4323}"/>
              </a:ext>
            </a:extLst>
          </p:cNvPr>
          <p:cNvSpPr/>
          <p:nvPr/>
        </p:nvSpPr>
        <p:spPr>
          <a:xfrm>
            <a:off x="11042072" y="289955"/>
            <a:ext cx="910441" cy="91044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343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79544C-5E3B-0118-C9E5-ABB7650CE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74" y="832756"/>
            <a:ext cx="7470571" cy="10876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it-IT">
                <a:latin typeface="Mangal"/>
                <a:cs typeface="Mangal"/>
              </a:rPr>
              <a:t>Abbiamo proseguito le nostre analisi utilizzando un approccio top-down, partendo da misure a larga scala fino ad arrivare a quelle concentrate sui singoli nodi. 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D98A2D2-6472-EBF5-9BE6-C3115C67276A}"/>
              </a:ext>
            </a:extLst>
          </p:cNvPr>
          <p:cNvSpPr txBox="1"/>
          <p:nvPr/>
        </p:nvSpPr>
        <p:spPr>
          <a:xfrm>
            <a:off x="601281" y="5170792"/>
            <a:ext cx="712191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 dirty="0">
                <a:latin typeface="Mangal"/>
                <a:cs typeface="Mangal"/>
              </a:rPr>
              <a:t>La tabella riassume le statistiche tra tutti i </a:t>
            </a:r>
            <a:r>
              <a:rPr lang="it-IT" sz="2000" dirty="0" err="1">
                <a:latin typeface="Mangal"/>
                <a:cs typeface="Mangal"/>
              </a:rPr>
              <a:t>layers</a:t>
            </a:r>
            <a:r>
              <a:rPr lang="it-IT" sz="2000" dirty="0">
                <a:latin typeface="Mangal"/>
                <a:cs typeface="Mangal"/>
              </a:rPr>
              <a:t>, come la densità, la lunghezza del percorso più breve o il diametro. E' evidente che la rete Road ha il grado maggiore poiché ha incroci e molte vie parallele.</a:t>
            </a:r>
          </a:p>
        </p:txBody>
      </p:sp>
      <p:pic>
        <p:nvPicPr>
          <p:cNvPr id="6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44FB09D-8F77-5F8B-22CD-14E52BB5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03" y="2112323"/>
            <a:ext cx="6379914" cy="2674550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43B3EC51-6A35-CFFB-6562-33C81B4A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1798" y="54489"/>
            <a:ext cx="1994778" cy="613045"/>
          </a:xfrm>
        </p:spPr>
        <p:txBody>
          <a:bodyPr>
            <a:normAutofit/>
          </a:bodyPr>
          <a:lstStyle/>
          <a:p>
            <a:r>
              <a:rPr lang="it-IT" sz="3100"/>
              <a:t>Analisi</a:t>
            </a:r>
          </a:p>
        </p:txBody>
      </p:sp>
      <p:sp>
        <p:nvSpPr>
          <p:cNvPr id="2" name="O 1">
            <a:extLst>
              <a:ext uri="{FF2B5EF4-FFF2-40B4-BE49-F238E27FC236}">
                <a16:creationId xmlns:a16="http://schemas.microsoft.com/office/drawing/2014/main" id="{E2A57FC6-9C9E-F7A2-E551-D10696622402}"/>
              </a:ext>
            </a:extLst>
          </p:cNvPr>
          <p:cNvSpPr/>
          <p:nvPr/>
        </p:nvSpPr>
        <p:spPr>
          <a:xfrm>
            <a:off x="11314175" y="574422"/>
            <a:ext cx="370417" cy="370417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49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B538CE0-4FCB-63EB-8863-3F3C2DB7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6" y="117869"/>
            <a:ext cx="4215197" cy="900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b="1" dirty="0">
                <a:latin typeface="Mangal"/>
                <a:cs typeface="Mangal"/>
              </a:rPr>
              <a:t>Degree Analysis </a:t>
            </a:r>
            <a:br>
              <a:rPr lang="en-US" sz="2600" b="1" dirty="0">
                <a:latin typeface="Mangal"/>
                <a:cs typeface="Mangal"/>
              </a:rPr>
            </a:br>
            <a:r>
              <a:rPr lang="en-US" sz="2600" b="1" dirty="0">
                <a:latin typeface="Mangal"/>
                <a:cs typeface="Mangal"/>
              </a:rPr>
              <a:t>(CCDF and distribution)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D42F16-E600-374B-EA53-4011113F6A5F}"/>
              </a:ext>
            </a:extLst>
          </p:cNvPr>
          <p:cNvSpPr txBox="1"/>
          <p:nvPr/>
        </p:nvSpPr>
        <p:spPr>
          <a:xfrm>
            <a:off x="169285" y="1367674"/>
            <a:ext cx="5127173" cy="525370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Mangal"/>
                <a:ea typeface="+mn-lt"/>
                <a:cs typeface="+mn-lt"/>
              </a:rPr>
              <a:t>Nel </a:t>
            </a:r>
            <a:r>
              <a:rPr lang="en-US" sz="2000" dirty="0" err="1">
                <a:latin typeface="Mangal"/>
                <a:ea typeface="+mn-lt"/>
                <a:cs typeface="+mn-lt"/>
              </a:rPr>
              <a:t>grafico</a:t>
            </a:r>
            <a:r>
              <a:rPr lang="en-US" sz="2000" dirty="0">
                <a:latin typeface="Mangal"/>
                <a:ea typeface="+mn-lt"/>
                <a:cs typeface="+mn-lt"/>
              </a:rPr>
              <a:t> ci </a:t>
            </a:r>
            <a:r>
              <a:rPr lang="en-US" sz="2000" dirty="0" err="1">
                <a:latin typeface="Mangal"/>
                <a:ea typeface="+mn-lt"/>
                <a:cs typeface="+mn-lt"/>
              </a:rPr>
              <a:t>sono</a:t>
            </a:r>
            <a:r>
              <a:rPr lang="en-US" sz="2000" dirty="0">
                <a:latin typeface="Mangal"/>
                <a:ea typeface="+mn-lt"/>
                <a:cs typeface="+mn-lt"/>
              </a:rPr>
              <a:t> 3 </a:t>
            </a:r>
            <a:r>
              <a:rPr lang="en-US" sz="2000" dirty="0" err="1">
                <a:latin typeface="Mangal"/>
                <a:ea typeface="+mn-lt"/>
                <a:cs typeface="+mn-lt"/>
              </a:rPr>
              <a:t>diversi</a:t>
            </a:r>
            <a:r>
              <a:rPr lang="en-US" sz="2000" dirty="0">
                <a:latin typeface="Mangal"/>
                <a:ea typeface="+mn-lt"/>
                <a:cs typeface="+mn-lt"/>
              </a:rPr>
              <a:t> plot </a:t>
            </a:r>
            <a:r>
              <a:rPr lang="en-US" sz="2000" dirty="0" err="1">
                <a:latin typeface="Mangal"/>
                <a:ea typeface="+mn-lt"/>
                <a:cs typeface="+mn-lt"/>
              </a:rPr>
              <a:t>rappresentanti</a:t>
            </a:r>
            <a:r>
              <a:rPr lang="en-US" sz="2000" dirty="0">
                <a:latin typeface="Mangal"/>
                <a:ea typeface="+mn-lt"/>
                <a:cs typeface="+mn-lt"/>
              </a:rPr>
              <a:t> la multi-layer network. Nel primo </a:t>
            </a:r>
            <a:r>
              <a:rPr lang="en-US" sz="2000" dirty="0" err="1">
                <a:latin typeface="Mangal"/>
                <a:ea typeface="+mn-lt"/>
                <a:cs typeface="+mn-lt"/>
              </a:rPr>
              <a:t>grafico</a:t>
            </a:r>
            <a:r>
              <a:rPr lang="en-US" sz="2000" dirty="0">
                <a:latin typeface="Mangal"/>
                <a:ea typeface="+mn-lt"/>
                <a:cs typeface="+mn-lt"/>
              </a:rPr>
              <a:t> è </a:t>
            </a:r>
            <a:r>
              <a:rPr lang="en-US" sz="2000" dirty="0" err="1">
                <a:latin typeface="Mangal"/>
                <a:ea typeface="+mn-lt"/>
                <a:cs typeface="+mn-lt"/>
              </a:rPr>
              <a:t>mostrata</a:t>
            </a:r>
            <a:r>
              <a:rPr lang="en-US" sz="2000" dirty="0">
                <a:latin typeface="Mangal"/>
                <a:ea typeface="+mn-lt"/>
                <a:cs typeface="+mn-lt"/>
              </a:rPr>
              <a:t> la CCDF </a:t>
            </a:r>
            <a:r>
              <a:rPr lang="en-US" sz="2000" dirty="0" err="1">
                <a:latin typeface="Mangal"/>
                <a:ea typeface="+mn-lt"/>
                <a:cs typeface="+mn-lt"/>
              </a:rPr>
              <a:t>che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modella</a:t>
            </a:r>
            <a:r>
              <a:rPr lang="en-US" sz="2000" dirty="0">
                <a:latin typeface="Mangal"/>
                <a:ea typeface="+mn-lt"/>
                <a:cs typeface="+mn-lt"/>
              </a:rPr>
              <a:t> la </a:t>
            </a:r>
            <a:r>
              <a:rPr lang="en-US" sz="2000" dirty="0" err="1">
                <a:latin typeface="Mangal"/>
                <a:ea typeface="+mn-lt"/>
                <a:cs typeface="+mn-lt"/>
              </a:rPr>
              <a:t>possibilità</a:t>
            </a:r>
            <a:r>
              <a:rPr lang="en-US" sz="2000" dirty="0">
                <a:latin typeface="Mangal"/>
                <a:ea typeface="+mn-lt"/>
                <a:cs typeface="+mn-lt"/>
              </a:rPr>
              <a:t> di </a:t>
            </a:r>
            <a:r>
              <a:rPr lang="en-US" sz="2000" dirty="0" err="1">
                <a:latin typeface="Mangal"/>
                <a:ea typeface="+mn-lt"/>
                <a:cs typeface="+mn-lt"/>
              </a:rPr>
              <a:t>trovare</a:t>
            </a:r>
            <a:r>
              <a:rPr lang="en-US" sz="2000" dirty="0">
                <a:latin typeface="Mangal"/>
                <a:ea typeface="+mn-lt"/>
                <a:cs typeface="+mn-lt"/>
              </a:rPr>
              <a:t> un </a:t>
            </a:r>
            <a:r>
              <a:rPr lang="en-US" sz="2000" dirty="0" err="1">
                <a:latin typeface="Mangal"/>
                <a:ea typeface="+mn-lt"/>
                <a:cs typeface="+mn-lt"/>
              </a:rPr>
              <a:t>nodo</a:t>
            </a:r>
            <a:r>
              <a:rPr lang="en-US" sz="2000" dirty="0">
                <a:latin typeface="Mangal"/>
                <a:ea typeface="+mn-lt"/>
                <a:cs typeface="+mn-lt"/>
              </a:rPr>
              <a:t> di </a:t>
            </a:r>
            <a:r>
              <a:rPr lang="en-US" sz="2000" dirty="0" err="1">
                <a:latin typeface="Mangal"/>
                <a:ea typeface="+mn-lt"/>
                <a:cs typeface="+mn-lt"/>
              </a:rPr>
              <a:t>grado</a:t>
            </a:r>
            <a:r>
              <a:rPr lang="en-US" sz="2000" dirty="0">
                <a:latin typeface="Mangal"/>
                <a:ea typeface="+mn-lt"/>
                <a:cs typeface="+mn-lt"/>
              </a:rPr>
              <a:t> k o </a:t>
            </a:r>
            <a:r>
              <a:rPr lang="en-US" sz="2000" dirty="0" err="1">
                <a:latin typeface="Mangal"/>
                <a:ea typeface="+mn-lt"/>
                <a:cs typeface="+mn-lt"/>
              </a:rPr>
              <a:t>superiore</a:t>
            </a:r>
            <a:r>
              <a:rPr lang="en-US" sz="2000" dirty="0">
                <a:latin typeface="Mangal"/>
                <a:ea typeface="+mn-lt"/>
                <a:cs typeface="+mn-lt"/>
              </a:rPr>
              <a:t>. </a:t>
            </a:r>
            <a:endParaRPr lang="it-IT" dirty="0">
              <a:latin typeface="Mangal"/>
              <a:cs typeface="Mangal"/>
            </a:endParaRPr>
          </a:p>
          <a:p>
            <a:endParaRPr lang="en-US" dirty="0">
              <a:latin typeface="Mangal"/>
              <a:cs typeface="Mangal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latin typeface="Mangal"/>
                <a:ea typeface="+mn-lt"/>
                <a:cs typeface="+mn-lt"/>
              </a:rPr>
              <a:t>Ciò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che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possiamo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dedurre</a:t>
            </a:r>
            <a:r>
              <a:rPr lang="en-US" sz="2000" dirty="0">
                <a:latin typeface="Mangal"/>
                <a:ea typeface="+mn-lt"/>
                <a:cs typeface="+mn-lt"/>
              </a:rPr>
              <a:t> è </a:t>
            </a:r>
            <a:r>
              <a:rPr lang="en-US" sz="2000" dirty="0" err="1">
                <a:latin typeface="Mangal"/>
                <a:ea typeface="+mn-lt"/>
                <a:cs typeface="+mn-lt"/>
              </a:rPr>
              <a:t>che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questa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distribuzione</a:t>
            </a:r>
            <a:r>
              <a:rPr lang="en-US" sz="2000" dirty="0">
                <a:latin typeface="Mangal"/>
                <a:ea typeface="+mn-lt"/>
                <a:cs typeface="+mn-lt"/>
              </a:rPr>
              <a:t> non ha coda </a:t>
            </a:r>
            <a:r>
              <a:rPr lang="en-US" sz="2000" dirty="0" err="1">
                <a:latin typeface="Mangal"/>
                <a:ea typeface="+mn-lt"/>
                <a:cs typeface="+mn-lt"/>
              </a:rPr>
              <a:t>lunga</a:t>
            </a:r>
            <a:r>
              <a:rPr lang="en-US" sz="2000" dirty="0">
                <a:latin typeface="Mangal"/>
                <a:ea typeface="+mn-lt"/>
                <a:cs typeface="+mn-lt"/>
              </a:rPr>
              <a:t>, </a:t>
            </a:r>
            <a:r>
              <a:rPr lang="en-US" sz="2000" dirty="0" err="1">
                <a:latin typeface="Mangal"/>
                <a:ea typeface="+mn-lt"/>
                <a:cs typeface="+mn-lt"/>
              </a:rPr>
              <a:t>infatti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più</a:t>
            </a:r>
            <a:r>
              <a:rPr lang="en-US" sz="2000" dirty="0">
                <a:latin typeface="Mangal"/>
                <a:ea typeface="+mn-lt"/>
                <a:cs typeface="+mn-lt"/>
              </a:rPr>
              <a:t> la rete ha </a:t>
            </a:r>
            <a:r>
              <a:rPr lang="en-US" sz="2000" dirty="0" err="1">
                <a:latin typeface="Mangal"/>
                <a:ea typeface="+mn-lt"/>
                <a:cs typeface="+mn-lt"/>
              </a:rPr>
              <a:t>una</a:t>
            </a:r>
            <a:r>
              <a:rPr lang="en-US" sz="2000" dirty="0">
                <a:latin typeface="Mangal"/>
                <a:ea typeface="+mn-lt"/>
                <a:cs typeface="+mn-lt"/>
              </a:rPr>
              <a:t> coda pesante e </a:t>
            </a:r>
            <a:r>
              <a:rPr lang="en-US" sz="2000" dirty="0" err="1">
                <a:latin typeface="Mangal"/>
                <a:ea typeface="+mn-lt"/>
                <a:cs typeface="+mn-lt"/>
              </a:rPr>
              <a:t>più</a:t>
            </a:r>
            <a:r>
              <a:rPr lang="en-US" sz="2000" dirty="0">
                <a:latin typeface="Mangal"/>
                <a:ea typeface="+mn-lt"/>
                <a:cs typeface="+mn-lt"/>
              </a:rPr>
              <a:t> è </a:t>
            </a:r>
            <a:r>
              <a:rPr lang="en-US" sz="2000" dirty="0" err="1">
                <a:latin typeface="Mangal"/>
                <a:ea typeface="+mn-lt"/>
                <a:cs typeface="+mn-lt"/>
              </a:rPr>
              <a:t>resistente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agli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attacchi</a:t>
            </a:r>
            <a:r>
              <a:rPr lang="en-US" sz="2000" dirty="0">
                <a:latin typeface="Mangal"/>
                <a:ea typeface="+mn-lt"/>
                <a:cs typeface="+mn-lt"/>
              </a:rPr>
              <a:t>. In </a:t>
            </a:r>
            <a:r>
              <a:rPr lang="en-US" sz="2000" dirty="0" err="1">
                <a:latin typeface="Mangal"/>
                <a:ea typeface="+mn-lt"/>
                <a:cs typeface="+mn-lt"/>
              </a:rPr>
              <a:t>questo</a:t>
            </a:r>
            <a:r>
              <a:rPr lang="en-US" sz="2000" dirty="0">
                <a:latin typeface="Mangal"/>
                <a:ea typeface="+mn-lt"/>
                <a:cs typeface="+mn-lt"/>
              </a:rPr>
              <a:t> scenario, la </a:t>
            </a:r>
            <a:r>
              <a:rPr lang="en-US" sz="2000" dirty="0" err="1">
                <a:latin typeface="Mangal"/>
                <a:ea typeface="+mn-lt"/>
                <a:cs typeface="+mn-lt"/>
              </a:rPr>
              <a:t>probabilità</a:t>
            </a:r>
            <a:r>
              <a:rPr lang="en-US" sz="2000" dirty="0">
                <a:latin typeface="Mangal"/>
                <a:ea typeface="+mn-lt"/>
                <a:cs typeface="+mn-lt"/>
              </a:rPr>
              <a:t> di </a:t>
            </a:r>
            <a:r>
              <a:rPr lang="en-US" sz="2000" dirty="0" err="1">
                <a:latin typeface="Mangal"/>
                <a:ea typeface="+mn-lt"/>
                <a:cs typeface="+mn-lt"/>
              </a:rPr>
              <a:t>trovare</a:t>
            </a:r>
            <a:r>
              <a:rPr lang="en-US" sz="2000" dirty="0">
                <a:latin typeface="Mangal"/>
                <a:ea typeface="+mn-lt"/>
                <a:cs typeface="+mn-lt"/>
              </a:rPr>
              <a:t> un hub con </a:t>
            </a:r>
            <a:r>
              <a:rPr lang="en-US" sz="2000" dirty="0" err="1">
                <a:latin typeface="Mangal"/>
                <a:ea typeface="+mn-lt"/>
                <a:cs typeface="+mn-lt"/>
              </a:rPr>
              <a:t>più</a:t>
            </a:r>
            <a:r>
              <a:rPr lang="en-US" sz="2000" dirty="0">
                <a:latin typeface="Mangal"/>
                <a:ea typeface="+mn-lt"/>
                <a:cs typeface="+mn-lt"/>
              </a:rPr>
              <a:t> di 10 edge è circa al 2% e, </a:t>
            </a:r>
            <a:r>
              <a:rPr lang="en-US" sz="2000" dirty="0" err="1">
                <a:latin typeface="Mangal"/>
                <a:ea typeface="+mn-lt"/>
                <a:cs typeface="+mn-lt"/>
              </a:rPr>
              <a:t>questo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si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può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evincere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meglio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nell'istogramma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dei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gradi</a:t>
            </a:r>
            <a:r>
              <a:rPr lang="en-US" sz="2000" dirty="0">
                <a:latin typeface="Mangal"/>
                <a:ea typeface="+mn-lt"/>
                <a:cs typeface="+mn-lt"/>
              </a:rPr>
              <a:t>, dove </a:t>
            </a:r>
            <a:r>
              <a:rPr lang="en-US" sz="2000" dirty="0" err="1">
                <a:latin typeface="Mangal"/>
                <a:ea typeface="+mn-lt"/>
                <a:cs typeface="+mn-lt"/>
              </a:rPr>
              <a:t>molti</a:t>
            </a:r>
            <a:r>
              <a:rPr lang="en-US" sz="2000" dirty="0">
                <a:latin typeface="Mangal"/>
                <a:ea typeface="+mn-lt"/>
                <a:cs typeface="+mn-lt"/>
              </a:rPr>
              <a:t> nodi </a:t>
            </a:r>
            <a:r>
              <a:rPr lang="en-US" sz="2000" dirty="0" err="1">
                <a:latin typeface="Mangal"/>
                <a:ea typeface="+mn-lt"/>
                <a:cs typeface="+mn-lt"/>
              </a:rPr>
              <a:t>hanno</a:t>
            </a:r>
            <a:r>
              <a:rPr lang="en-US" sz="2000" dirty="0">
                <a:latin typeface="Mangal"/>
                <a:ea typeface="+mn-lt"/>
                <a:cs typeface="+mn-lt"/>
              </a:rPr>
              <a:t> </a:t>
            </a:r>
            <a:r>
              <a:rPr lang="en-US" sz="2000" dirty="0" err="1">
                <a:latin typeface="Mangal"/>
                <a:ea typeface="+mn-lt"/>
                <a:cs typeface="+mn-lt"/>
              </a:rPr>
              <a:t>valori</a:t>
            </a:r>
            <a:r>
              <a:rPr lang="en-US" sz="2000" dirty="0">
                <a:latin typeface="Mangal"/>
                <a:ea typeface="+mn-lt"/>
                <a:cs typeface="+mn-lt"/>
              </a:rPr>
              <a:t> bass e solo </a:t>
            </a:r>
            <a:r>
              <a:rPr lang="en-US" sz="2000" dirty="0" err="1">
                <a:latin typeface="Mangal"/>
                <a:ea typeface="+mn-lt"/>
                <a:cs typeface="+mn-lt"/>
              </a:rPr>
              <a:t>pochi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hanno</a:t>
            </a:r>
            <a:r>
              <a:rPr lang="en-US" sz="2000" dirty="0">
                <a:latin typeface="Mangal"/>
                <a:ea typeface="+mn-lt"/>
                <a:cs typeface="+mn-lt"/>
              </a:rPr>
              <a:t> un </a:t>
            </a:r>
            <a:r>
              <a:rPr lang="en-US" sz="2000" dirty="0" err="1">
                <a:latin typeface="Mangal"/>
                <a:ea typeface="+mn-lt"/>
                <a:cs typeface="+mn-lt"/>
              </a:rPr>
              <a:t>grado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superiore</a:t>
            </a:r>
            <a:r>
              <a:rPr lang="en-US" sz="2000" dirty="0">
                <a:latin typeface="Mangal"/>
                <a:ea typeface="+mn-lt"/>
                <a:cs typeface="+mn-lt"/>
              </a:rPr>
              <a:t> </a:t>
            </a:r>
            <a:r>
              <a:rPr lang="en-US" sz="2000" dirty="0" err="1">
                <a:latin typeface="Mangal"/>
                <a:ea typeface="+mn-lt"/>
                <a:cs typeface="+mn-lt"/>
              </a:rPr>
              <a:t>alla</a:t>
            </a:r>
            <a:r>
              <a:rPr lang="en-US" sz="2000" dirty="0">
                <a:latin typeface="Mangal"/>
                <a:ea typeface="+mn-lt"/>
                <a:cs typeface="+mn-lt"/>
              </a:rPr>
              <a:t> media (</a:t>
            </a:r>
            <a:r>
              <a:rPr lang="en-US" sz="2000" dirty="0" err="1">
                <a:latin typeface="Mangal"/>
                <a:ea typeface="+mn-lt"/>
                <a:cs typeface="+mn-lt"/>
              </a:rPr>
              <a:t>gli</a:t>
            </a:r>
            <a:r>
              <a:rPr lang="en-US" sz="2000" dirty="0">
                <a:latin typeface="Mangal"/>
                <a:ea typeface="+mn-lt"/>
                <a:cs typeface="+mn-lt"/>
              </a:rPr>
              <a:t> hub). </a:t>
            </a:r>
            <a:endParaRPr lang="en-US" dirty="0">
              <a:latin typeface="Mangal"/>
              <a:cs typeface="Mangal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5054096-269B-B1D0-F31F-D2629A82066B}"/>
              </a:ext>
            </a:extLst>
          </p:cNvPr>
          <p:cNvCxnSpPr/>
          <p:nvPr/>
        </p:nvCxnSpPr>
        <p:spPr>
          <a:xfrm flipV="1">
            <a:off x="195942" y="1190501"/>
            <a:ext cx="4858986" cy="989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losione: 8 punte 6">
            <a:extLst>
              <a:ext uri="{FF2B5EF4-FFF2-40B4-BE49-F238E27FC236}">
                <a16:creationId xmlns:a16="http://schemas.microsoft.com/office/drawing/2014/main" id="{65E0EBA6-BE98-5FF2-D5ED-38CF9B7F95EB}"/>
              </a:ext>
            </a:extLst>
          </p:cNvPr>
          <p:cNvSpPr/>
          <p:nvPr/>
        </p:nvSpPr>
        <p:spPr>
          <a:xfrm>
            <a:off x="11021961" y="50304"/>
            <a:ext cx="1031339" cy="935055"/>
          </a:xfrm>
          <a:prstGeom prst="irregularSeal1">
            <a:avLst/>
          </a:prstGeom>
          <a:solidFill>
            <a:srgbClr val="EB71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12">
            <a:extLst>
              <a:ext uri="{FF2B5EF4-FFF2-40B4-BE49-F238E27FC236}">
                <a16:creationId xmlns:a16="http://schemas.microsoft.com/office/drawing/2014/main" id="{696A3CE7-32F9-263B-67AC-69ADB4CE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74" y="1367674"/>
            <a:ext cx="5153787" cy="314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45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0460E3-D51E-31E1-B092-634BA8DE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34" y="236318"/>
            <a:ext cx="7685037" cy="993224"/>
          </a:xfrm>
        </p:spPr>
        <p:txBody>
          <a:bodyPr>
            <a:normAutofit fontScale="90000"/>
          </a:bodyPr>
          <a:lstStyle/>
          <a:p>
            <a:r>
              <a:rPr lang="it-IT" sz="3200" b="1">
                <a:latin typeface="Mangal"/>
                <a:ea typeface="+mj-lt"/>
                <a:cs typeface="Mangal"/>
              </a:rPr>
              <a:t>Degree </a:t>
            </a:r>
            <a:r>
              <a:rPr lang="it-IT" sz="3200" b="1" err="1">
                <a:latin typeface="Mangal"/>
                <a:ea typeface="+mj-lt"/>
                <a:cs typeface="Mangal"/>
              </a:rPr>
              <a:t>analysis</a:t>
            </a:r>
            <a:r>
              <a:rPr lang="it-IT" sz="3200" b="1">
                <a:latin typeface="Mangal"/>
                <a:ea typeface="+mj-lt"/>
                <a:cs typeface="Mangal"/>
              </a:rPr>
              <a:t> </a:t>
            </a:r>
            <a:r>
              <a:rPr lang="it-IT" sz="3200" b="1" err="1">
                <a:latin typeface="Mangal"/>
                <a:ea typeface="+mj-lt"/>
                <a:cs typeface="Mangal"/>
              </a:rPr>
              <a:t>comparison</a:t>
            </a:r>
            <a:r>
              <a:rPr lang="it-IT" sz="3200" b="1">
                <a:latin typeface="Mangal"/>
                <a:ea typeface="+mj-lt"/>
                <a:cs typeface="Mangal"/>
              </a:rPr>
              <a:t> </a:t>
            </a:r>
            <a:r>
              <a:rPr lang="it-IT" sz="3200" b="1" err="1">
                <a:latin typeface="Mangal"/>
                <a:ea typeface="+mj-lt"/>
                <a:cs typeface="Mangal"/>
              </a:rPr>
              <a:t>between</a:t>
            </a:r>
            <a:r>
              <a:rPr lang="it-IT" sz="3200" b="1">
                <a:latin typeface="Mangal"/>
                <a:ea typeface="+mj-lt"/>
                <a:cs typeface="Mangal"/>
              </a:rPr>
              <a:t> NWS model (a) and WS model (b)</a:t>
            </a:r>
            <a:endParaRPr lang="it-IT" sz="3200" b="1">
              <a:latin typeface="Mangal"/>
              <a:cs typeface="Mangal"/>
            </a:endParaRP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FFF529AF-F6BF-5D22-EE48-90D176EF2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8963" y="1913886"/>
            <a:ext cx="4005057" cy="3840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58370488-7445-A8B9-E4C9-100020A0A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8" y="1913886"/>
            <a:ext cx="3687096" cy="3844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E7B2C4-DE8C-68C1-E822-E02BE52C347E}"/>
              </a:ext>
            </a:extLst>
          </p:cNvPr>
          <p:cNvSpPr txBox="1"/>
          <p:nvPr/>
        </p:nvSpPr>
        <p:spPr>
          <a:xfrm>
            <a:off x="167146" y="5970328"/>
            <a:ext cx="294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Mangal" panose="02040503050203030202" pitchFamily="18" charset="0"/>
                <a:cs typeface="Mangal" panose="02040503050203030202" pitchFamily="18" charset="0"/>
              </a:rPr>
              <a:t>NWS Model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E3FD87C-BFAB-3435-8EB3-960DFAACF423}"/>
              </a:ext>
            </a:extLst>
          </p:cNvPr>
          <p:cNvSpPr txBox="1"/>
          <p:nvPr/>
        </p:nvSpPr>
        <p:spPr>
          <a:xfrm>
            <a:off x="4129548" y="5970328"/>
            <a:ext cx="157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Mangal" panose="02040503050203030202" pitchFamily="18" charset="0"/>
                <a:cs typeface="Mangal" panose="02040503050203030202" pitchFamily="18" charset="0"/>
              </a:rPr>
              <a:t>WS Model </a:t>
            </a:r>
          </a:p>
        </p:txBody>
      </p:sp>
    </p:spTree>
    <p:extLst>
      <p:ext uri="{BB962C8B-B14F-4D97-AF65-F5344CB8AC3E}">
        <p14:creationId xmlns:p14="http://schemas.microsoft.com/office/powerpoint/2010/main" val="220647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Microsoft Office PowerPoint</Application>
  <PresentationFormat>Widescreen</PresentationFormat>
  <Paragraphs>54</Paragraphs>
  <Slides>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Arial</vt:lpstr>
      <vt:lpstr>Bembo</vt:lpstr>
      <vt:lpstr>Calibri</vt:lpstr>
      <vt:lpstr>Gill Sans Nova</vt:lpstr>
      <vt:lpstr>Mangal</vt:lpstr>
      <vt:lpstr>TropicVTI</vt:lpstr>
      <vt:lpstr>Île-de-France Public Transports</vt:lpstr>
      <vt:lpstr>Overview</vt:lpstr>
      <vt:lpstr>Presentazione standard di PowerPoint</vt:lpstr>
      <vt:lpstr>Dataset</vt:lpstr>
      <vt:lpstr>Heatmap</vt:lpstr>
      <vt:lpstr>Analisi</vt:lpstr>
      <vt:lpstr>Analisi</vt:lpstr>
      <vt:lpstr>Degree Analysis  (CCDF and distribution)</vt:lpstr>
      <vt:lpstr>Degree analysis comparison between NWS model (a) and WS model (b)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</dc:creator>
  <cp:lastModifiedBy>Matteo Sivoccia</cp:lastModifiedBy>
  <cp:revision>2</cp:revision>
  <dcterms:created xsi:type="dcterms:W3CDTF">2022-05-22T15:31:31Z</dcterms:created>
  <dcterms:modified xsi:type="dcterms:W3CDTF">2022-05-23T21:22:30Z</dcterms:modified>
</cp:coreProperties>
</file>